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70" r:id="rId3"/>
    <p:sldId id="271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92"/>
    <p:restoredTop sz="86395"/>
  </p:normalViewPr>
  <p:slideViewPr>
    <p:cSldViewPr snapToGrid="0">
      <p:cViewPr>
        <p:scale>
          <a:sx n="140" d="100"/>
          <a:sy n="140" d="100"/>
        </p:scale>
        <p:origin x="912" y="924"/>
      </p:cViewPr>
      <p:guideLst/>
    </p:cSldViewPr>
  </p:slideViewPr>
  <p:outlineViewPr>
    <p:cViewPr>
      <p:scale>
        <a:sx n="33" d="100"/>
        <a:sy n="33" d="100"/>
      </p:scale>
      <p:origin x="0" y="-21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7B8F03-8D6C-C549-8C0C-4D24056819E5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B4952A-178F-AB49-9AC9-E619BC9F12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667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7391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9836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606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599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78274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294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96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EB4952A-178F-AB49-9AC9-E619BC9F125D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61717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490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3736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4735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5035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48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B4952A-178F-AB49-9AC9-E619BC9F125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662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andem Meetings Transplantation and Cellular Therapy Meetings of ASTCT and CIBMTR. February 12-15, 2025 Hawai'i Convention Center in Honolulu, Hawaii.">
            <a:extLst>
              <a:ext uri="{FF2B5EF4-FFF2-40B4-BE49-F238E27FC236}">
                <a16:creationId xmlns:a16="http://schemas.microsoft.com/office/drawing/2014/main" id="{8F0A72E2-4B82-D464-895B-AC36CF4A5D9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798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76672" y="264700"/>
            <a:ext cx="3525011" cy="434387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8CBDC8C-67E7-E26F-0AF3-3279A87C8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16" y="264700"/>
            <a:ext cx="4878324" cy="924020"/>
          </a:xfr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028C8FC-9BC4-1C7B-2DF1-788812E6EAE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42316" y="1344168"/>
            <a:ext cx="4878324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674481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76672" y="968789"/>
            <a:ext cx="3525011" cy="3978116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38CBDC8C-67E7-E26F-0AF3-3279A87C8F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2316" y="968788"/>
            <a:ext cx="4878324" cy="9240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028C8FC-9BC4-1C7B-2DF1-788812E6EAE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242316" y="2048256"/>
            <a:ext cx="4878324" cy="28986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2269515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16" y="2056924"/>
            <a:ext cx="8659368" cy="658844"/>
          </a:xfrm>
        </p:spPr>
        <p:txBody>
          <a:bodyPr/>
          <a:lstStyle>
            <a:lvl1pPr algn="ctr">
              <a:defRPr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49990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4944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365742"/>
            <a:ext cx="6858000" cy="1306592"/>
          </a:xfrm>
        </p:spPr>
        <p:txBody>
          <a:bodyPr anchor="b"/>
          <a:lstStyle>
            <a:lvl1pPr algn="ctr">
              <a:defRPr sz="45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41390"/>
            <a:ext cx="6858000" cy="641890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4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365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691DB2F-2911-B64E-6674-1B0F57BC1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365742"/>
            <a:ext cx="6858000" cy="1306592"/>
          </a:xfrm>
        </p:spPr>
        <p:txBody>
          <a:bodyPr anchor="b"/>
          <a:lstStyle>
            <a:lvl1pPr algn="ctr">
              <a:defRPr sz="45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E2A73F04-6E4F-DC9A-5925-CA77A0EEE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41390"/>
            <a:ext cx="6858000" cy="641890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3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5142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6416683-48F8-C6C1-719D-8B28622826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365742"/>
            <a:ext cx="6858000" cy="1306592"/>
          </a:xfrm>
        </p:spPr>
        <p:txBody>
          <a:bodyPr anchor="b"/>
          <a:lstStyle>
            <a:lvl1pPr algn="ctr">
              <a:defRPr sz="45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680890A-4EB0-1D81-E9A8-D3B951FF0D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41390"/>
            <a:ext cx="6858000" cy="641890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3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7116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1DAFAFD-B213-BC51-4686-5F54D1240B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365742"/>
            <a:ext cx="6858000" cy="1306592"/>
          </a:xfrm>
        </p:spPr>
        <p:txBody>
          <a:bodyPr anchor="b"/>
          <a:lstStyle>
            <a:lvl1pPr algn="ctr">
              <a:defRPr sz="45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BF231F7-4FDA-12C8-BFFC-DCD193E3AC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41390"/>
            <a:ext cx="6858000" cy="641890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3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327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1501604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16" y="977932"/>
            <a:ext cx="8659368" cy="658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316" y="1764792"/>
            <a:ext cx="8659368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92320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316" y="1051560"/>
            <a:ext cx="4165092" cy="3557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FE76433-D833-1603-89C1-BC6538E087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1164" y="1051560"/>
            <a:ext cx="4165092" cy="35570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421758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16" y="977932"/>
            <a:ext cx="8659368" cy="65884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2316" y="1764792"/>
            <a:ext cx="4165092" cy="3209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FE76433-D833-1603-89C1-BC6538E08706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1164" y="1764792"/>
            <a:ext cx="4165092" cy="3209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52505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2316" y="264700"/>
            <a:ext cx="8659368" cy="6588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2316" y="1051560"/>
            <a:ext cx="8659368" cy="3564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414671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1" r:id="rId3"/>
    <p:sldLayoutId id="2147483672" r:id="rId4"/>
    <p:sldLayoutId id="2147483673" r:id="rId5"/>
    <p:sldLayoutId id="2147483662" r:id="rId6"/>
    <p:sldLayoutId id="2147483675" r:id="rId7"/>
    <p:sldLayoutId id="2147483674" r:id="rId8"/>
    <p:sldLayoutId id="2147483676" r:id="rId9"/>
    <p:sldLayoutId id="2147483669" r:id="rId10"/>
    <p:sldLayoutId id="2147483678" r:id="rId11"/>
    <p:sldLayoutId id="2147483666" r:id="rId12"/>
    <p:sldLayoutId id="2147483679" r:id="rId1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2100" kern="1200">
          <a:solidFill>
            <a:schemeClr val="accent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bg1"/>
        </a:buClr>
        <a:buFont typeface="Arial" panose="020B0604020202020204" pitchFamily="34" charset="0"/>
        <a:buChar char="•"/>
        <a:defRPr sz="1800" kern="1200">
          <a:solidFill>
            <a:schemeClr val="accent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bg2"/>
        </a:buClr>
        <a:buFont typeface="Arial" panose="020B0604020202020204" pitchFamily="34" charset="0"/>
        <a:buChar char="•"/>
        <a:defRPr sz="1500" kern="1200">
          <a:solidFill>
            <a:schemeClr val="accent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chemeClr val="tx2"/>
        </a:buClr>
        <a:buFont typeface="Arial" panose="020B0604020202020204" pitchFamily="34" charset="0"/>
        <a:buChar char="•"/>
        <a:defRPr sz="1350" kern="1200">
          <a:solidFill>
            <a:schemeClr val="accent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accent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6A76D-3165-6CFD-C93A-A2F9CE593FC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96012" y="-850868"/>
            <a:ext cx="8659368" cy="658844"/>
          </a:xfrm>
        </p:spPr>
        <p:txBody>
          <a:bodyPr/>
          <a:lstStyle/>
          <a:p>
            <a:r>
              <a:rPr lang="en-US" dirty="0"/>
              <a:t>Tandem Meetings 2025</a:t>
            </a:r>
          </a:p>
        </p:txBody>
      </p:sp>
    </p:spTree>
    <p:extLst>
      <p:ext uri="{BB962C8B-B14F-4D97-AF65-F5344CB8AC3E}">
        <p14:creationId xmlns:p14="http://schemas.microsoft.com/office/powerpoint/2010/main" val="1778743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81A22-4AE8-4C6D-C8A5-263F98604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header (2 column, footer)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1F18BA-275D-5625-F9F5-C3EE44DEA1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19D743-1295-EB22-924C-9ED8178BBE03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677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F86419-AA81-F982-01E7-9273F5005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header (2 column, header)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D85826-7C4B-776D-A71C-048ACB737F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723BE2-000E-F456-299D-62DD27EBEED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23946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EEA9BCA0-56C9-4086-9BF8-7688AD43A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header (image, footer)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1A735E-CFA4-E4B5-D889-14B1445C5BB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endParaRPr lang="en-US" dirty="0"/>
          </a:p>
        </p:txBody>
      </p:sp>
      <p:sp>
        <p:nvSpPr>
          <p:cNvPr id="2" name="Picture Placeholder 1" descr="Click icon to add picture">
            <a:extLst>
              <a:ext uri="{FF2B5EF4-FFF2-40B4-BE49-F238E27FC236}">
                <a16:creationId xmlns:a16="http://schemas.microsoft.com/office/drawing/2014/main" id="{AF12E4CD-B393-34E0-FD68-DF7FDB385DA2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9779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0F809B4-6E53-A140-AD47-D39745452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header (image, header)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C266B5-35AA-6C19-1EB9-DA19C987FDD6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lvl="0"/>
            <a:r>
              <a:rPr lang="en-US" dirty="0"/>
              <a:t>Click </a:t>
            </a:r>
            <a:r>
              <a:rPr lang="en-US"/>
              <a:t>to edit </a:t>
            </a:r>
            <a:r>
              <a:rPr lang="en-US" dirty="0"/>
              <a:t>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endParaRPr lang="en-US" dirty="0"/>
          </a:p>
        </p:txBody>
      </p:sp>
      <p:sp>
        <p:nvSpPr>
          <p:cNvPr id="2" name="Picture Placeholder 1" descr="Click icon to add picture">
            <a:extLst>
              <a:ext uri="{FF2B5EF4-FFF2-40B4-BE49-F238E27FC236}">
                <a16:creationId xmlns:a16="http://schemas.microsoft.com/office/drawing/2014/main" id="{8CD2AF4D-E136-3751-B1F6-93E8ABA7EB01}"/>
              </a:ext>
            </a:extLst>
          </p:cNvPr>
          <p:cNvSpPr>
            <a:spLocks noGrp="1"/>
          </p:cNvSpPr>
          <p:nvPr>
            <p:ph type="pic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18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3176E-649C-640A-B4C2-90120C923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Click to edit header style (solid blue)</a:t>
            </a:r>
          </a:p>
        </p:txBody>
      </p:sp>
    </p:spTree>
    <p:extLst>
      <p:ext uri="{BB962C8B-B14F-4D97-AF65-F5344CB8AC3E}">
        <p14:creationId xmlns:p14="http://schemas.microsoft.com/office/powerpoint/2010/main" val="14642227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495-EBC8-E7AC-BD19-4C60F37283B8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42316" y="-904343"/>
            <a:ext cx="8659368" cy="658844"/>
          </a:xfrm>
        </p:spPr>
        <p:txBody>
          <a:bodyPr/>
          <a:lstStyle/>
          <a:p>
            <a:r>
              <a:rPr lang="en-US" dirty="0"/>
              <a:t>Blank</a:t>
            </a:r>
            <a:r>
              <a:rPr lang="en-US" baseline="0" dirty="0"/>
              <a:t> Page – Session divider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229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19AE9-D335-694A-9FAD-9B067E8C3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Disclosure Slide – REQUIRED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EF5-F69A-9F5E-4D32-6B2EC51E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Speaker Name</a:t>
            </a:r>
          </a:p>
          <a:p>
            <a:pPr lvl="1"/>
            <a:r>
              <a:rPr lang="en-US" dirty="0"/>
              <a:t>Speaker Disclosure </a:t>
            </a:r>
          </a:p>
          <a:p>
            <a:pPr lvl="2"/>
            <a:r>
              <a:rPr lang="en-US" dirty="0"/>
              <a:t>If the speaker has no financial disclosures, list “Nothing to Disclose”</a:t>
            </a:r>
          </a:p>
        </p:txBody>
      </p:sp>
    </p:spTree>
    <p:extLst>
      <p:ext uri="{BB962C8B-B14F-4D97-AF65-F5344CB8AC3E}">
        <p14:creationId xmlns:p14="http://schemas.microsoft.com/office/powerpoint/2010/main" val="1142906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19AE9-D335-694A-9FAD-9B067E8C3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Live Polling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EF5-F69A-9F5E-4D32-6B2EC51E06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2316" y="856115"/>
            <a:ext cx="8659368" cy="275178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sz="1800" b="1" dirty="0"/>
              <a:t>New in 2025</a:t>
            </a:r>
            <a:r>
              <a:rPr lang="en-US" sz="1800" dirty="0"/>
              <a:t>: Live Polling is now built-in to the speaker management system when your presentation is submitted to the online portal. </a:t>
            </a:r>
          </a:p>
          <a:p>
            <a:pPr lvl="1"/>
            <a:r>
              <a:rPr lang="en-US" sz="1400" dirty="0"/>
              <a:t>To add a polling question, simply add a text box to the desired slide that includes the question and possible answer(s). The following question models are supported (see examples below for question format styles) :</a:t>
            </a:r>
          </a:p>
          <a:p>
            <a:pPr marL="942958" lvl="2" indent="-257175">
              <a:buFont typeface="+mj-lt"/>
              <a:buAutoNum type="arabicPeriod"/>
            </a:pPr>
            <a:r>
              <a:rPr lang="en-US" sz="1100" dirty="0"/>
              <a:t>Multiple Choice</a:t>
            </a:r>
          </a:p>
          <a:p>
            <a:pPr marL="942958" lvl="2" indent="-257175">
              <a:buFont typeface="+mj-lt"/>
              <a:buAutoNum type="arabicPeriod"/>
            </a:pPr>
            <a:r>
              <a:rPr lang="en-US" sz="1100" dirty="0"/>
              <a:t>Single Select</a:t>
            </a:r>
          </a:p>
          <a:p>
            <a:pPr marL="942958" lvl="2" indent="-257175">
              <a:buFont typeface="+mj-lt"/>
              <a:buAutoNum type="arabicPeriod"/>
            </a:pPr>
            <a:r>
              <a:rPr lang="en-US" sz="1100" dirty="0"/>
              <a:t>Correct answer model</a:t>
            </a:r>
          </a:p>
          <a:p>
            <a:pPr marL="942958" lvl="2" indent="-257175">
              <a:buFont typeface="+mj-lt"/>
              <a:buAutoNum type="arabicPeriod"/>
            </a:pPr>
            <a:r>
              <a:rPr lang="en-US" sz="1100" dirty="0"/>
              <a:t>Pre/post polling utilizing the same question for comparative purposes</a:t>
            </a:r>
          </a:p>
          <a:p>
            <a:pPr lvl="1"/>
            <a:r>
              <a:rPr lang="en-US" sz="1400" dirty="0"/>
              <a:t>The technology in the speaker management system will identify the question and automatically create the question within the presentation management system. You will work with a technician in the Speaker Ready Room (Room 301AB) to configure your questions to the above models and select the correct answer.</a:t>
            </a:r>
          </a:p>
          <a:p>
            <a:pPr lvl="1"/>
            <a:r>
              <a:rPr lang="en-US" sz="1400" dirty="0"/>
              <a:t>During your presentation, once you reach that question within the presentation, you will be able to launch the question for attendees.  Attendees will be asked to scan a QR code that will appear on the screen to answer the question. </a:t>
            </a:r>
          </a:p>
          <a:p>
            <a:pPr lvl="1"/>
            <a:r>
              <a:rPr lang="en-US" sz="1400" dirty="0"/>
              <a:t>Speakers will receive a report of the polling results within 30 days of the conclusion of the Tandem Meetings.</a:t>
            </a:r>
          </a:p>
          <a:p>
            <a:pPr lvl="1"/>
            <a:r>
              <a:rPr lang="en-US" sz="1350" dirty="0"/>
              <a:t>*Note that all speakers who utilize Live Polling </a:t>
            </a:r>
            <a:r>
              <a:rPr lang="en-US" sz="1350" b="1" u="sng" dirty="0"/>
              <a:t>must</a:t>
            </a:r>
            <a:r>
              <a:rPr lang="en-US" sz="1350" dirty="0"/>
              <a:t> visit the Speaker Ready Room (301AB) and meet with a technician at least 24 hours in advance of your presentation to ensure that the polls and formatting are appearing as intended.</a:t>
            </a:r>
          </a:p>
          <a:p>
            <a:pPr marL="685783" lvl="2" indent="0">
              <a:buNone/>
            </a:pPr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6312E9-0369-8EB7-9A89-E14F6F03479B}"/>
              </a:ext>
            </a:extLst>
          </p:cNvPr>
          <p:cNvSpPr txBox="1"/>
          <p:nvPr/>
        </p:nvSpPr>
        <p:spPr>
          <a:xfrm>
            <a:off x="2390858" y="3668739"/>
            <a:ext cx="4130571" cy="122341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defTabSz="457189"/>
            <a:r>
              <a:rPr lang="en-US" sz="1050" dirty="0">
                <a:solidFill>
                  <a:srgbClr val="005670"/>
                </a:solidFill>
                <a:latin typeface="Arial" panose="020B0604020202020204"/>
              </a:rPr>
              <a:t>Sample Question Setup</a:t>
            </a:r>
            <a:br>
              <a:rPr lang="en-US" sz="1050" dirty="0">
                <a:solidFill>
                  <a:srgbClr val="005670"/>
                </a:solidFill>
                <a:latin typeface="Arial" panose="020B0604020202020204"/>
              </a:rPr>
            </a:br>
            <a:endParaRPr lang="en-US" sz="1050" dirty="0">
              <a:solidFill>
                <a:srgbClr val="005670"/>
              </a:solidFill>
              <a:latin typeface="Arial" panose="020B0604020202020204"/>
            </a:endParaRPr>
          </a:p>
          <a:p>
            <a:pPr defTabSz="457189"/>
            <a:r>
              <a:rPr lang="en-US" sz="1050">
                <a:solidFill>
                  <a:srgbClr val="005670"/>
                </a:solidFill>
                <a:latin typeface="Arial" panose="020B0604020202020204"/>
              </a:rPr>
              <a:t>What </a:t>
            </a:r>
            <a:r>
              <a:rPr lang="en-US" sz="1050" dirty="0">
                <a:solidFill>
                  <a:srgbClr val="005670"/>
                </a:solidFill>
                <a:latin typeface="Arial" panose="020B0604020202020204"/>
              </a:rPr>
              <a:t>is the best way to type a question?</a:t>
            </a:r>
            <a:br>
              <a:rPr lang="en-US" sz="1050" dirty="0">
                <a:solidFill>
                  <a:srgbClr val="005670"/>
                </a:solidFill>
                <a:latin typeface="Arial" panose="020B0604020202020204"/>
              </a:rPr>
            </a:br>
            <a:endParaRPr lang="en-US" sz="1050" dirty="0">
              <a:solidFill>
                <a:srgbClr val="005670"/>
              </a:solidFill>
              <a:latin typeface="Arial" panose="020B0604020202020204"/>
            </a:endParaRPr>
          </a:p>
          <a:p>
            <a:pPr marL="342892" indent="-342892" defTabSz="457189">
              <a:buFontTx/>
              <a:buAutoNum type="alphaUcPeriod"/>
            </a:pPr>
            <a:r>
              <a:rPr lang="en-US" sz="1050" dirty="0">
                <a:solidFill>
                  <a:srgbClr val="005670"/>
                </a:solidFill>
                <a:latin typeface="Arial" panose="020B0604020202020204"/>
              </a:rPr>
              <a:t>Answer 1</a:t>
            </a:r>
          </a:p>
          <a:p>
            <a:pPr marL="342892" indent="-342892" defTabSz="457189">
              <a:buFontTx/>
              <a:buAutoNum type="alphaUcPeriod"/>
            </a:pPr>
            <a:r>
              <a:rPr lang="en-US" sz="1050" dirty="0">
                <a:solidFill>
                  <a:srgbClr val="005670"/>
                </a:solidFill>
                <a:latin typeface="Arial" panose="020B0604020202020204"/>
              </a:rPr>
              <a:t>Answer 2</a:t>
            </a:r>
          </a:p>
          <a:p>
            <a:pPr marL="342892" indent="-342892" defTabSz="457189">
              <a:buFontTx/>
              <a:buAutoNum type="alphaUcPeriod"/>
            </a:pPr>
            <a:r>
              <a:rPr lang="en-US" sz="1050" dirty="0">
                <a:solidFill>
                  <a:srgbClr val="005670"/>
                </a:solidFill>
                <a:latin typeface="Arial" panose="020B0604020202020204"/>
              </a:rPr>
              <a:t>Answer 3</a:t>
            </a:r>
          </a:p>
        </p:txBody>
      </p:sp>
    </p:spTree>
    <p:extLst>
      <p:ext uri="{BB962C8B-B14F-4D97-AF65-F5344CB8AC3E}">
        <p14:creationId xmlns:p14="http://schemas.microsoft.com/office/powerpoint/2010/main" val="2326710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A709B4-9B4E-BC58-0F53-E7E2908D482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header style (blue)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879A19-DBE1-B55C-4647-73D8E17CF9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Click to edit subhead style</a:t>
            </a:r>
          </a:p>
        </p:txBody>
      </p:sp>
    </p:spTree>
    <p:extLst>
      <p:ext uri="{BB962C8B-B14F-4D97-AF65-F5344CB8AC3E}">
        <p14:creationId xmlns:p14="http://schemas.microsoft.com/office/powerpoint/2010/main" val="648983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809C3-BBFF-41EF-B145-16AB35CC28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header style (green)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71CD29-573C-D3CE-9D3D-A24EF48F643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Click to edit subhead style</a:t>
            </a:r>
          </a:p>
        </p:txBody>
      </p:sp>
    </p:spTree>
    <p:extLst>
      <p:ext uri="{BB962C8B-B14F-4D97-AF65-F5344CB8AC3E}">
        <p14:creationId xmlns:p14="http://schemas.microsoft.com/office/powerpoint/2010/main" val="2840115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70DEB-9DAF-2C87-D978-8B0191C98C9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header style (plum)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F80E3A-0B91-A56A-4E0B-5EE43BC76C0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Click to edit subhead style</a:t>
            </a:r>
          </a:p>
        </p:txBody>
      </p:sp>
    </p:spTree>
    <p:extLst>
      <p:ext uri="{BB962C8B-B14F-4D97-AF65-F5344CB8AC3E}">
        <p14:creationId xmlns:p14="http://schemas.microsoft.com/office/powerpoint/2010/main" val="35532528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E4CF63-4D3C-3D15-62AF-6170E0DCD36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header style (orange)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76883-D00F-E6D1-FB92-781F30E114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Click to edit subhead style</a:t>
            </a:r>
          </a:p>
        </p:txBody>
      </p:sp>
    </p:spTree>
    <p:extLst>
      <p:ext uri="{BB962C8B-B14F-4D97-AF65-F5344CB8AC3E}">
        <p14:creationId xmlns:p14="http://schemas.microsoft.com/office/powerpoint/2010/main" val="12155178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319AE9-D335-694A-9FAD-9B067E8C3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header (1 column, footer)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83EF5-F69A-9F5E-4D32-6B2EC51E06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3737686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A9710-88A8-253D-B566-B627BABAF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header (1 column, header)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3AE5A5-C5E2-725F-4D10-CCAC9CE38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77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TCT Tandem">
      <a:dk1>
        <a:srgbClr val="005670"/>
      </a:dk1>
      <a:lt1>
        <a:srgbClr val="791D59"/>
      </a:lt1>
      <a:dk2>
        <a:srgbClr val="DC6B2F"/>
      </a:dk2>
      <a:lt2>
        <a:srgbClr val="71A300"/>
      </a:lt2>
      <a:accent1>
        <a:srgbClr val="007066"/>
      </a:accent1>
      <a:accent2>
        <a:srgbClr val="000000"/>
      </a:accent2>
      <a:accent3>
        <a:srgbClr val="FFFFFF"/>
      </a:accent3>
      <a:accent4>
        <a:srgbClr val="A5CA80"/>
      </a:accent4>
      <a:accent5>
        <a:srgbClr val="B55992"/>
      </a:accent5>
      <a:accent6>
        <a:srgbClr val="A05124"/>
      </a:accent6>
      <a:hlink>
        <a:srgbClr val="005670"/>
      </a:hlink>
      <a:folHlink>
        <a:srgbClr val="00567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F31BBDEE-8CC5-0B4E-BCCA-5671B71C8C01}" vid="{F32B7A9A-39C1-7249-B474-1ABB053D5DE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ASTCT_1340300-24_Tandem_PPT_compressed</Template>
  <TotalTime>4</TotalTime>
  <Words>516</Words>
  <Application>Microsoft Office PowerPoint</Application>
  <PresentationFormat>On-screen Show (16:9)</PresentationFormat>
  <Paragraphs>83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Aptos</vt:lpstr>
      <vt:lpstr>Arial</vt:lpstr>
      <vt:lpstr>Office Theme</vt:lpstr>
      <vt:lpstr>Tandem Meetings 2025</vt:lpstr>
      <vt:lpstr>Disclosure Slide – REQUIRED </vt:lpstr>
      <vt:lpstr>Live Polling</vt:lpstr>
      <vt:lpstr>Click to edit header style (blue)</vt:lpstr>
      <vt:lpstr>Click to edit header style (green)</vt:lpstr>
      <vt:lpstr>Click to edit header style (plum)</vt:lpstr>
      <vt:lpstr>Click to edit header style (orange)</vt:lpstr>
      <vt:lpstr>Click to edit header (1 column, footer)</vt:lpstr>
      <vt:lpstr>Click to edit header (1 column, header)</vt:lpstr>
      <vt:lpstr>Click to edit header (2 column, footer)</vt:lpstr>
      <vt:lpstr>Click to edit header (2 column, header)</vt:lpstr>
      <vt:lpstr>Click to edit header (image, footer)</vt:lpstr>
      <vt:lpstr>Click to edit header (image, header)</vt:lpstr>
      <vt:lpstr>Click to edit header style (solid blue)</vt:lpstr>
      <vt:lpstr>Blank Page – Session divider</vt:lpstr>
    </vt:vector>
  </TitlesOfParts>
  <Company>MCWCORP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Tandem Meetings 2025</dc:title>
  <dc:creator>Mais, Jordan</dc:creator>
  <cp:lastModifiedBy>Mais, Jordan</cp:lastModifiedBy>
  <cp:revision>1</cp:revision>
  <dcterms:created xsi:type="dcterms:W3CDTF">2024-09-24T15:29:46Z</dcterms:created>
  <dcterms:modified xsi:type="dcterms:W3CDTF">2024-09-24T15:34:07Z</dcterms:modified>
</cp:coreProperties>
</file>